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9"/>
  </p:notesMasterIdLst>
  <p:sldIdLst>
    <p:sldId id="256" r:id="rId2"/>
    <p:sldId id="275" r:id="rId3"/>
    <p:sldId id="286" r:id="rId4"/>
    <p:sldId id="306" r:id="rId5"/>
    <p:sldId id="312" r:id="rId6"/>
    <p:sldId id="298" r:id="rId7"/>
    <p:sldId id="305" r:id="rId8"/>
    <p:sldId id="299" r:id="rId9"/>
    <p:sldId id="300" r:id="rId10"/>
    <p:sldId id="301" r:id="rId11"/>
    <p:sldId id="308" r:id="rId12"/>
    <p:sldId id="309" r:id="rId13"/>
    <p:sldId id="303" r:id="rId14"/>
    <p:sldId id="304" r:id="rId15"/>
    <p:sldId id="310" r:id="rId16"/>
    <p:sldId id="307" r:id="rId17"/>
    <p:sldId id="311" r:id="rId18"/>
  </p:sldIdLst>
  <p:sldSz cx="9144000" cy="6858000" type="screen4x3"/>
  <p:notesSz cx="6858000" cy="9144000"/>
  <p:embeddedFontLst>
    <p:embeddedFont>
      <p:font typeface="Calibri" pitchFamily="34" charset="0"/>
      <p:regular r:id="rId20"/>
      <p:bold r:id="rId21"/>
      <p:italic r:id="rId22"/>
      <p:boldItalic r:id="rId23"/>
    </p:embeddedFont>
    <p:embeddedFont>
      <p:font typeface="Constantia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A29E5-ADCD-484B-9F27-E398F673324B}" type="datetimeFigureOut">
              <a:rPr lang="en-US" smtClean="0"/>
              <a:pPr/>
              <a:t>7/14/2019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0FB5C-2C0F-4BE8-B859-6C3398BC471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7;p13"/>
          <p:cNvSpPr txBox="1"/>
          <p:nvPr/>
        </p:nvSpPr>
        <p:spPr>
          <a:xfrm>
            <a:off x="457200" y="1783080"/>
            <a:ext cx="832104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Welcome To </a:t>
            </a:r>
          </a:p>
        </p:txBody>
      </p:sp>
      <p:pic>
        <p:nvPicPr>
          <p:cNvPr id="8" name="Google Shape;98;p13" descr="https://media.licdn.com/mpr/mpr/shrinknp_800_800/AAEAAQAAAAAAAAcYAAAAJDgwYjA0ZmViLTJiNzgtNGJmMS1iNjE0LWQ3MzhiZmNjNzNhM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0814" y="2718583"/>
            <a:ext cx="3120682" cy="1951890"/>
          </a:xfrm>
          <a:prstGeom prst="rect">
            <a:avLst/>
          </a:prstGeom>
          <a:noFill/>
          <a:ln>
            <a:noFill/>
          </a:ln>
        </p:spPr>
      </p:pic>
      <p:sp>
        <p:nvSpPr>
          <p:cNvPr id="29698" name="AutoShape 2" descr="Image result for spar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9700" name="Picture 4" descr="Image result for spark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01297" y="2735848"/>
            <a:ext cx="3238500" cy="2476501"/>
          </a:xfrm>
          <a:prstGeom prst="rect">
            <a:avLst/>
          </a:prstGeom>
          <a:noFill/>
        </p:spPr>
      </p:pic>
      <p:sp>
        <p:nvSpPr>
          <p:cNvPr id="11" name="Google Shape;97;p13"/>
          <p:cNvSpPr txBox="1"/>
          <p:nvPr/>
        </p:nvSpPr>
        <p:spPr>
          <a:xfrm>
            <a:off x="822960" y="3482926"/>
            <a:ext cx="832104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71036C"/>
                </a:solidFill>
                <a:latin typeface="Constantia"/>
                <a:ea typeface="Constantia"/>
                <a:cs typeface="Constantia"/>
                <a:sym typeface="Constantia"/>
              </a:rPr>
              <a:t>&amp;</a:t>
            </a:r>
          </a:p>
        </p:txBody>
      </p:sp>
      <p:sp>
        <p:nvSpPr>
          <p:cNvPr id="7" name="Google Shape;97;p13"/>
          <p:cNvSpPr txBox="1"/>
          <p:nvPr/>
        </p:nvSpPr>
        <p:spPr>
          <a:xfrm>
            <a:off x="822960" y="5058508"/>
            <a:ext cx="832104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Training</a:t>
            </a:r>
            <a:endParaRPr lang="en-US" sz="4800" dirty="0" smtClean="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871141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YARN Cluster: Running an Application 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1743" y="1305364"/>
            <a:ext cx="8161752" cy="5264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871141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YARN Cluster: Running an Application 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2439" y="1309100"/>
            <a:ext cx="7335130" cy="481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871141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YARN Cluster: Running an Application 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3712" y="1271441"/>
            <a:ext cx="7466060" cy="4973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Hadoop Cluster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1693" y="1404568"/>
            <a:ext cx="8215532" cy="4791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Hadoop Cluster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39868" y="4220308"/>
            <a:ext cx="7471086" cy="2637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06060" y="1468608"/>
            <a:ext cx="7096929" cy="2329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Hadoop Cluster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346539"/>
            <a:ext cx="5908431" cy="2648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91250" y="2411877"/>
            <a:ext cx="2952750" cy="299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-28136" y="4192172"/>
            <a:ext cx="5957488" cy="2665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Map Reduce Life Cycle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68948" y="1796049"/>
            <a:ext cx="4375052" cy="4295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91437" y="1358972"/>
            <a:ext cx="50292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1.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MapReduce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app submit job to Hadoop client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2. Client ask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ResourceManager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to get app ID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3. Copy job resources to HDFS:</a:t>
            </a:r>
          </a:p>
          <a:p>
            <a:pPr marL="285750" lvl="2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a. Checks the output specification of the job</a:t>
            </a:r>
          </a:p>
          <a:p>
            <a:pPr marL="285750" lvl="2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b. Computes the input splits for the job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c. Copy Jar and throw error if need.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4. Submit Application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5.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ResourceManager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: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a. Allocate container on some node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	b. Run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ApplicationMaster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on that node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6.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ApplicationMaster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initialize job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7. Retrieve input splits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8. Allocate resources and start container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9. step 10 Retrieve resource for map or reduce task</a:t>
            </a:r>
          </a:p>
          <a:p>
            <a:pPr marL="285750" indent="-285750"/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10. step 11 run map or reduce task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Data Mechanics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69280" y="1725639"/>
            <a:ext cx="3474720" cy="1369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92595" y="1452496"/>
            <a:ext cx="746760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lang="en-US" sz="2800" b="1" dirty="0" smtClean="0">
                <a:solidFill>
                  <a:schemeClr val="tx1"/>
                </a:solidFill>
                <a:latin typeface="+mj-lt"/>
              </a:rPr>
              <a:t>Serialization - Deserialization</a:t>
            </a:r>
            <a:endParaRPr lang="en-US" sz="2800" b="1" dirty="0">
              <a:solidFill>
                <a:schemeClr val="tx1"/>
              </a:solidFill>
              <a:latin typeface="+mj-lt"/>
            </a:endParaRPr>
          </a:p>
          <a:p>
            <a:pPr marL="342900" indent="-342900">
              <a:buFont typeface="Wingdings" pitchFamily="2" charset="2"/>
              <a:buChar char="ü"/>
            </a:pPr>
            <a:endParaRPr lang="en-US" sz="2800" b="1" dirty="0" smtClean="0">
              <a:solidFill>
                <a:schemeClr val="accent1"/>
              </a:solidFill>
              <a:latin typeface="+mj-lt"/>
            </a:endParaRPr>
          </a:p>
          <a:p>
            <a:pPr marL="342900" indent="-342900">
              <a:buFont typeface="Wingdings" pitchFamily="2" charset="2"/>
              <a:buChar char="ü"/>
            </a:pPr>
            <a:endParaRPr lang="en-US" sz="2800" b="1" dirty="0">
              <a:solidFill>
                <a:schemeClr val="accent1"/>
              </a:solidFill>
              <a:latin typeface="+mj-lt"/>
            </a:endParaRPr>
          </a:p>
          <a:p>
            <a:pPr marL="342900" indent="-342900">
              <a:buFont typeface="Wingdings" pitchFamily="2" charset="2"/>
              <a:buChar char="ü"/>
            </a:pPr>
            <a:r>
              <a:rPr lang="en-US" sz="2800" b="1" dirty="0" smtClean="0">
                <a:solidFill>
                  <a:schemeClr val="tx1"/>
                </a:solidFill>
                <a:latin typeface="+mj-lt"/>
              </a:rPr>
              <a:t>Compression Techniques</a:t>
            </a:r>
          </a:p>
          <a:p>
            <a:endParaRPr lang="en-US" sz="2800" b="1" dirty="0">
              <a:solidFill>
                <a:schemeClr val="accent1"/>
              </a:solidFill>
              <a:latin typeface="+mj-lt"/>
            </a:endParaRPr>
          </a:p>
          <a:p>
            <a:pPr marL="342900" indent="-342900">
              <a:buFont typeface="Wingdings" pitchFamily="2" charset="2"/>
              <a:buChar char="ü"/>
            </a:pPr>
            <a:endParaRPr lang="en-US" sz="2800" b="1" dirty="0" smtClean="0">
              <a:solidFill>
                <a:schemeClr val="accent1"/>
              </a:solidFill>
              <a:latin typeface="+mj-lt"/>
            </a:endParaRPr>
          </a:p>
          <a:p>
            <a:pPr marL="342900" indent="-342900">
              <a:buFont typeface="Wingdings" pitchFamily="2" charset="2"/>
              <a:buChar char="ü"/>
            </a:pPr>
            <a:endParaRPr lang="en-US" sz="2800" b="1" dirty="0" smtClean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2596" y="4043296"/>
            <a:ext cx="6613327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5083" y="211017"/>
            <a:ext cx="7543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71036C"/>
                </a:solidFill>
                <a:latin typeface="+mj-lt"/>
              </a:rPr>
              <a:t>Introduction to Mapreduce</a:t>
            </a:r>
            <a:endParaRPr lang="en-US" sz="4000" dirty="0">
              <a:solidFill>
                <a:srgbClr val="71036C"/>
              </a:solidFill>
              <a:latin typeface="+mj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2738" y="1502898"/>
            <a:ext cx="86106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MapReduce</a:t>
            </a:r>
            <a:r>
              <a:rPr lang="en-US" sz="2400" b="1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is a programming framework that allows us to perform distributed and parallel processing on large data sets in a distributed environment.</a:t>
            </a:r>
          </a:p>
          <a:p>
            <a:endParaRPr lang="en-US" sz="18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2793" y="2867932"/>
            <a:ext cx="82647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 Distributed data processing paradigm 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 Designed especially for batch processing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 It was first introduced at Google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Mapreduce </a:t>
            </a:r>
            <a:r>
              <a:rPr lang="en-US" sz="2400" dirty="0" smtClean="0">
                <a:solidFill>
                  <a:schemeClr val="dk1"/>
                </a:solidFill>
                <a:latin typeface="+mn-lt"/>
                <a:ea typeface="Constantia"/>
                <a:cs typeface="Constantia"/>
                <a:sym typeface="Constantia"/>
              </a:rPr>
              <a:t>consists of two distinct tasks – Map and Reduce. 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endParaRPr lang="en-US" sz="2400" dirty="0" smtClean="0">
              <a:solidFill>
                <a:schemeClr val="dk1"/>
              </a:solidFill>
              <a:latin typeface="+mn-lt"/>
              <a:ea typeface="Constantia"/>
              <a:cs typeface="Constantia"/>
              <a:sym typeface="Constanti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77773" y="5403314"/>
            <a:ext cx="5224884" cy="1285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71744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Map Reduce Terminologies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9913" y="1207267"/>
            <a:ext cx="8602394" cy="5647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1900" b="1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InputSplit</a:t>
            </a:r>
            <a:r>
              <a:rPr lang="en-US" sz="19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- 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Input to a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MapReduce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job is divided into fixed-size pieces called input splits.</a:t>
            </a: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/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sz="1900" b="1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900" b="1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Mapper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- This is very first phase in the execution of map-reduce program. In this phase data in each split is passed to a mapping function to produce output values. It reads the input in the form of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keyvalue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pairs and generates output in the form of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keyvalue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pairs.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9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9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Shuffling-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This phase reads output of the </a:t>
            </a:r>
            <a:r>
              <a:rPr lang="en-US" sz="1900" dirty="0" err="1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mapper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, merge and sort the data based on the key.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900" dirty="0" smtClean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1900" b="1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Reducer</a:t>
            </a:r>
            <a:r>
              <a:rPr lang="en-US" sz="1900" dirty="0" smtClean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- In this phase, output values from Shuffling phase are aggregated. This phase combines values from Shuffling phase and returns a single output value. In short, this phase summarizes the complete dataset.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1508" y="1838544"/>
            <a:ext cx="3743325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0276" y="1934309"/>
            <a:ext cx="3540370" cy="106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Input Split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35" y="1280160"/>
            <a:ext cx="3798277" cy="2855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80119" y="1337017"/>
            <a:ext cx="5038797" cy="2672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75605" y="4229394"/>
            <a:ext cx="4304639" cy="2459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Map Reduce Flow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2855" y="1662557"/>
            <a:ext cx="8479450" cy="5195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1744394" y="1392701"/>
            <a:ext cx="1308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Map Phase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15576" y="1432560"/>
            <a:ext cx="194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Reduce Phase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Hadoop 1 </a:t>
            </a:r>
            <a:r>
              <a:rPr lang="en-US" sz="4000" dirty="0" err="1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vs</a:t>
            </a: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 Hadoop 2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52624" y="5627085"/>
            <a:ext cx="6370539" cy="1230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6734" y="1227039"/>
            <a:ext cx="6850160" cy="1670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ectangle 11"/>
          <p:cNvSpPr/>
          <p:nvPr/>
        </p:nvSpPr>
        <p:spPr>
          <a:xfrm>
            <a:off x="288387" y="2877202"/>
            <a:ext cx="813816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YARN is the framework responsible for providing the computational resources (e.g., CPUs, memory, etc.) needed for application executions.</a:t>
            </a:r>
          </a:p>
          <a:p>
            <a:pPr>
              <a:buFont typeface="Wingdings" pitchFamily="2" charset="2"/>
              <a:buChar char="ü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YARN sits between HDFS and the processing engines being used to run applications. </a:t>
            </a:r>
          </a:p>
          <a:p>
            <a:pPr>
              <a:buFont typeface="Wingdings" pitchFamily="2" charset="2"/>
              <a:buChar char="ü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Yarn allows different data processing engines like graph processing, interactive processing, stream processing as well as batch processing to run and process data stored in HDFS</a:t>
            </a:r>
            <a:endParaRPr lang="en-US" sz="18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YARN Daemons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335772"/>
            <a:ext cx="9144000" cy="5114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Running Application on YARN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4068" y="1333652"/>
            <a:ext cx="9096375" cy="478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1219200"/>
          </a:xfrm>
          <a:prstGeom prst="rect">
            <a:avLst/>
          </a:prstGeom>
          <a:gradFill flip="none" rotWithShape="1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  <a:tileRect r="-100000" b="-10000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15"/>
          <p:cNvSpPr txBox="1"/>
          <p:nvPr/>
        </p:nvSpPr>
        <p:spPr>
          <a:xfrm>
            <a:off x="249701" y="179363"/>
            <a:ext cx="754379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71036C"/>
                </a:solidFill>
                <a:latin typeface="+mj-lt"/>
                <a:ea typeface="Constantia"/>
                <a:cs typeface="Constantia"/>
                <a:sym typeface="Constantia"/>
              </a:rPr>
              <a:t>YARN Cluster</a:t>
            </a:r>
            <a:endParaRPr sz="4000">
              <a:solidFill>
                <a:srgbClr val="71036C"/>
              </a:solidFill>
              <a:latin typeface="+mj-lt"/>
              <a:ea typeface="Constantia"/>
              <a:cs typeface="Constantia"/>
              <a:sym typeface="Constanti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2032" y="1378733"/>
            <a:ext cx="7621758" cy="5012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15259</TotalTime>
  <Words>337</Words>
  <PresentationFormat>On-screen Show (4:3)</PresentationFormat>
  <Paragraphs>63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Constantia</vt:lpstr>
      <vt:lpstr>Wingdings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Windows User</cp:lastModifiedBy>
  <cp:revision>117</cp:revision>
  <dcterms:modified xsi:type="dcterms:W3CDTF">2019-07-19T14:09:23Z</dcterms:modified>
</cp:coreProperties>
</file>